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44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F2CCE-541E-4699-9FAB-52D0C02C1135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D6F4F-4EE0-436C-9B6F-BC53142A3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63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School-age is the age through which children prepare to start attending school.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School-age children deserve forest school environments that enhance their development.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School-age environments are defined as environments that contain context and spaces in which children learn and grow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Natural-based learning environments include classrooms, dining rooms, playgrounds, spaces for caregiving, and an outdoor environment.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This paper aims to establish a useful review of the literature on quality school-age natural-based environments.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What is needed and what is available to ensure quality school-age environments will be established in the literature review from the findings of other researchers.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Ways through which quality natural-based environments for the school-age can be improved are described.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D6F4F-4EE0-436C-9B6F-BC53142A34B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105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School-age environments are comprised of various components like a physical environment, temporal environment, and social environment (“IRIS | Early Childhood Environments,”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n.d.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A physical environment is comprised of the design of the environment and its components, such as materials, furniture, decorations, and physical space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 child's environment is therefore comprised of sound organizational structure, educators, classroom, and an outdoor environment, which are all of great significance to children.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increase of the educator-child ratio will improve the quality of natural-based learning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environment for the school age. A good ratio leads to maximum care given to the children. Educators provide the best environment for the children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D6F4F-4EE0-436C-9B6F-BC53142A34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41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first challenge to quality natural environments for school-aged children is the size of the classrooms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Another challenge to the quality natural-based environment for the school-age is poverty. Due to poverty, parents find it difficult to provide with their children quality education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Thirdly, lack of enough teaching practice by educators becomes a challenge to the provision of quality education to the school age</a:t>
            </a:r>
          </a:p>
          <a:p>
            <a:r>
              <a:rPr lang="en-US" sz="1200" dirty="0" smtClean="0"/>
              <a:t>Educators act as primary caregivers in childcare centers. </a:t>
            </a:r>
          </a:p>
          <a:p>
            <a:r>
              <a:rPr lang="en-US" sz="1200" dirty="0" smtClean="0"/>
              <a:t>When they have limited experience, they will end up providing the children with poor natural-based environments.</a:t>
            </a:r>
          </a:p>
          <a:p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D6F4F-4EE0-436C-9B6F-BC53142A34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24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 primary caregiver becomes the first environmental factor that children need for their growth and development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second environmental factor that can meet the needs of school-age children is the type of housing in which children live, both at school and home.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Thirdly, a parent's income is an important natural environmental factor that plays a vital role in the provision of a quality environment for the children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Parents with good employments have good incomes, and therefore they can put an extra coin to pay good childcare centers that provide their children with natural-based learning environments.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D6F4F-4EE0-436C-9B6F-BC53142A34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88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Educators agree with the literature review that natural-based learning environment is of great importance to the development of children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Natural-based learning environment contributes positively to physical, emotional, psychological, and cognitive development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Secondly, educators agree with the literature review that it is not the only classroom that leads to a natural environment but the association of other factors such as outdoor environment, educators themselves, and materials for play.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Thirdly, educators agree with the literature review that it is the collaboration of the parents, caregivers, and educators that will lead to the creation of natural-based learning environments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D6F4F-4EE0-436C-9B6F-BC53142A34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82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First, the childcare directors should ensure that their facilities have enough space to cater for the needs of the children (Workman &amp;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Ullrich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2017).</a:t>
            </a:r>
          </a:p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Secondly, the childcare facilities directors need to ensure that the educators hired have enough teaching practice experience (Workman &amp;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Ullrich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2017). Experienced and qualified caregivers and educators provide the forest school for the children.</a:t>
            </a:r>
          </a:p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Thirdly, there should be a regular inspection by licensing bodies to ensure that childcare facilities are providing the best natural-based learning environments for the children (Houston,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Ong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Wu, &amp;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Winer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2006). </a:t>
            </a:r>
          </a:p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Lastly, parents have a responsibility for ensuring improved quality of natural-based learning environments for their children.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D6F4F-4EE0-436C-9B6F-BC53142A34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94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creating positive environments for children is associated with many advantages as compared to the disadvantages.</a:t>
            </a:r>
          </a:p>
          <a:p>
            <a:pPr algn="l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It is the right of every child to enjoy natural-based learning environments as these will help develop emotionally, physically, and psychologically. </a:t>
            </a:r>
          </a:p>
          <a:p>
            <a:pPr algn="l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This research was done to determine what forest school environment for school-age is and deciding on ways that can improve natural-based learning environment for the school age. </a:t>
            </a:r>
          </a:p>
          <a:p>
            <a:pPr algn="l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research established that a good environment has helped children to learn. </a:t>
            </a:r>
          </a:p>
          <a:p>
            <a:pPr algn="l"/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D6F4F-4EE0-436C-9B6F-BC53142A34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6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8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1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533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5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327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90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3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1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06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4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527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3F5B5-071C-4922-A159-DCD325FB7E70}" type="datetimeFigureOut">
              <a:rPr lang="en-US" smtClean="0"/>
              <a:t>11/25/2019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5FC4F-F54A-4A23-B78F-F18007F4A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9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219200"/>
          </a:xfrm>
        </p:spPr>
        <p:txBody>
          <a:bodyPr>
            <a:normAutofit/>
          </a:bodyPr>
          <a:lstStyle/>
          <a:p>
            <a:r>
              <a:rPr lang="en-US" sz="2400" dirty="0"/>
              <a:t>Natural-Based Learning Environments for School-Age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752600"/>
            <a:ext cx="6400800" cy="1752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Author Name 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Institutional Affiliation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Course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Date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177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52400"/>
            <a:ext cx="4114800" cy="6096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School-age is the age through which children prepare to start attending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school.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School-age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children deserve forest school environments that enhance their development.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School-age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environments are defined as environments that contain context and spaces in which children learn and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grow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Natural-based learning environments include classrooms, dining rooms, playgrounds, spaces for caregiving, and an outdoor environment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This paper aims to establish a useful review of the literature on quality school-age natural-based environments.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is needed and what is available to ensure quality school-age environments will be established in the literature review from the findings of other researchers.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Ways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through which quality natural-based environments for the school-age can be improved are described. </a:t>
            </a:r>
          </a:p>
        </p:txBody>
      </p:sp>
    </p:spTree>
    <p:extLst>
      <p:ext uri="{BB962C8B-B14F-4D97-AF65-F5344CB8AC3E}">
        <p14:creationId xmlns:p14="http://schemas.microsoft.com/office/powerpoint/2010/main" val="194537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85800"/>
            <a:ext cx="4648200" cy="73183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Literature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School-age environments are comprised of various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components like a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physical environment, temporal environment, and social environment (“IRIS | Early Childhood Environments,”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n.d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physical environment is comprised of the design of the environment and its components, such as materials, furniture, decorations, and physical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space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child's environment is therefore comprised of sound organizational structure, educators, classroom, and an outdoor environment, which are all of great significance to children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increase of the educator-child ratio will improve the quality of natural-based learning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environment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for the school age. A good ratio leads to maximum care given to the children. Educators provide the best environment for the children</a:t>
            </a:r>
          </a:p>
        </p:txBody>
      </p:sp>
    </p:spTree>
    <p:extLst>
      <p:ext uri="{BB962C8B-B14F-4D97-AF65-F5344CB8AC3E}">
        <p14:creationId xmlns:p14="http://schemas.microsoft.com/office/powerpoint/2010/main" val="3381352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000" b="1" dirty="0"/>
              <a:t>Challenges to Quality natural Environments for the School-Aged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first challenge to quality natural environments for school-aged children is the size of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classrooms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Another challenge to the quality natural-based environment for the school-age is poverty. Due to poverty, parents find it difficult to provide with their children quality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education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Thirdly, lack of enough teaching practice by educators becomes a challenge to the provision of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quality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education to the school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age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Educators act as primary caregivers in childcare centers.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they have limited experience, they will end up providing the children with poor natural-based environments.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489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467600" cy="884238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Environmental Factors That Meet the Needs of School-Age Children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primary caregiver becomes the first environmental factor that children need for their growth and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development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second environmental factor that can meet the needs of school-age children is the type of housing in which children live, both at school and home.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Thirdly, a parent's income is an important natural environmental factor that plays a vital role in the provision of a quality environment for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children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 Parents with good employments have good incomes, and therefore they can put an extra coin to pay good childcare centers that provide their children with natural-based learning environments.</a:t>
            </a:r>
          </a:p>
        </p:txBody>
      </p:sp>
    </p:spTree>
    <p:extLst>
      <p:ext uri="{BB962C8B-B14F-4D97-AF65-F5344CB8AC3E}">
        <p14:creationId xmlns:p14="http://schemas.microsoft.com/office/powerpoint/2010/main" val="2793773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Comparison of Educators’ Views with Information from the Literature Review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Educators agree with the literature review that natural-based learning environment is of great importance to the development of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children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Natural-based learning environment contributes positively to physical, emotional, psychological, and cognitive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development</a:t>
            </a: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Secondly, educators agree with the literature review that it is not the only classroom that leads to a natural environment but the association of other factors such as outdoor environment, educators themselves, and materials for play.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Thirdly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educators agree with the literature review that it is the collaboration of the parents, caregivers, and educators that will lead to the creation of natural-based learning environments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559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Supports/Changes Might Result in Improved Quality of natural-based learning environments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. First, the childcare directors should ensure that their facilities have enough space to cater for the needs of the children (Workman &amp;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Ullrich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2017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Secondly, the childcare facilities directors need to ensure that the educators hired have enough teaching practice experience (Workman &amp;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Ullrich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2017). Experienced and qualified caregivers and educators provide the forest school for the children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dirty="0">
                <a:latin typeface="Times New Roman" pitchFamily="18" charset="0"/>
                <a:cs typeface="Times New Roman" pitchFamily="18" charset="0"/>
              </a:rPr>
              <a:t>Thirdly, there should be a regular inspection by licensing bodies to ensure that childcare facilities are providing the best natural-based learning environments for the children (Houston,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Wu, &amp;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Winer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2006).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Lastly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parents have a responsibility for ensuring improved quality of natural-based learning environments for their children. </a:t>
            </a:r>
          </a:p>
        </p:txBody>
      </p:sp>
    </p:spTree>
    <p:extLst>
      <p:ext uri="{BB962C8B-B14F-4D97-AF65-F5344CB8AC3E}">
        <p14:creationId xmlns:p14="http://schemas.microsoft.com/office/powerpoint/2010/main" val="2821805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012825"/>
          </a:xfrm>
        </p:spPr>
        <p:txBody>
          <a:bodyPr/>
          <a:lstStyle/>
          <a:p>
            <a:r>
              <a:rPr lang="en-US" b="1" dirty="0"/>
              <a:t>Conclusions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38400"/>
            <a:ext cx="6858000" cy="3200400"/>
          </a:xfrm>
        </p:spPr>
        <p:txBody>
          <a:bodyPr>
            <a:noAutofit/>
          </a:bodyPr>
          <a:lstStyle/>
          <a:p>
            <a:pPr algn="l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creating positive environments for children is associated with many advantages as compared to the disadvantages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It is the right of every child to enjoy natural-based learning environments as these will help develop emotionally, physically, and psychologically.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research was done to determine what forest school environment for school-age is and deciding on ways that can improve natural-based learning environment for the school age.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research established that a good environment has helped children to learn. </a:t>
            </a:r>
          </a:p>
          <a:p>
            <a:pPr algn="l"/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280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References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 err="1"/>
              <a:t>Acar</a:t>
            </a:r>
            <a:r>
              <a:rPr lang="en-US" dirty="0"/>
              <a:t>, H. (2014). Learning environments for children in outdoor spaces. </a:t>
            </a:r>
            <a:r>
              <a:rPr lang="en-US" i="1" dirty="0" err="1"/>
              <a:t>Procedia</a:t>
            </a:r>
            <a:r>
              <a:rPr lang="en-US" i="1" dirty="0"/>
              <a:t>-Social and Behavioral Sciences</a:t>
            </a:r>
            <a:r>
              <a:rPr lang="en-US" dirty="0"/>
              <a:t>, </a:t>
            </a:r>
            <a:r>
              <a:rPr lang="en-US" i="1" dirty="0"/>
              <a:t>141</a:t>
            </a:r>
            <a:r>
              <a:rPr lang="en-US" dirty="0"/>
              <a:t>, 846–853.</a:t>
            </a:r>
          </a:p>
          <a:p>
            <a:r>
              <a:rPr lang="en-US" dirty="0"/>
              <a:t>Davies, D., Jindal-</a:t>
            </a:r>
            <a:r>
              <a:rPr lang="en-US" dirty="0" err="1"/>
              <a:t>Snape</a:t>
            </a:r>
            <a:r>
              <a:rPr lang="en-US" dirty="0"/>
              <a:t>, D., Collier, C., </a:t>
            </a:r>
            <a:r>
              <a:rPr lang="en-US" dirty="0" err="1"/>
              <a:t>Digby</a:t>
            </a:r>
            <a:r>
              <a:rPr lang="en-US" dirty="0"/>
              <a:t>, R., Hay, P., &amp; Howe, A. (2013). Creative learning environments in education—A systematic literature review. </a:t>
            </a:r>
            <a:r>
              <a:rPr lang="en-US" i="1" dirty="0"/>
              <a:t>Thinking Skills and Creativity</a:t>
            </a:r>
            <a:r>
              <a:rPr lang="en-US" dirty="0"/>
              <a:t>, </a:t>
            </a:r>
            <a:r>
              <a:rPr lang="en-US" i="1" dirty="0"/>
              <a:t>8</a:t>
            </a:r>
            <a:r>
              <a:rPr lang="en-US" dirty="0"/>
              <a:t>, 80–91.</a:t>
            </a:r>
          </a:p>
          <a:p>
            <a:r>
              <a:rPr lang="en-US" dirty="0"/>
              <a:t>Ferguson, K. T., </a:t>
            </a:r>
            <a:r>
              <a:rPr lang="en-US" dirty="0" err="1"/>
              <a:t>Cassells</a:t>
            </a:r>
            <a:r>
              <a:rPr lang="en-US" dirty="0"/>
              <a:t>, R. C., </a:t>
            </a:r>
            <a:r>
              <a:rPr lang="en-US" dirty="0" err="1"/>
              <a:t>MacAllister</a:t>
            </a:r>
            <a:r>
              <a:rPr lang="en-US" dirty="0"/>
              <a:t>, J. W., &amp; Evans, G. W. (2013). The physical environment and child development: An international review. </a:t>
            </a:r>
            <a:r>
              <a:rPr lang="en-US" i="1" dirty="0"/>
              <a:t>International Journal of Psychology</a:t>
            </a:r>
            <a:r>
              <a:rPr lang="en-US" dirty="0"/>
              <a:t>, </a:t>
            </a:r>
            <a:r>
              <a:rPr lang="en-US" i="1" dirty="0"/>
              <a:t>48</a:t>
            </a:r>
            <a:r>
              <a:rPr lang="en-US" dirty="0"/>
              <a:t>(4), 437–468.</a:t>
            </a:r>
          </a:p>
          <a:p>
            <a:r>
              <a:rPr lang="en-US" dirty="0"/>
              <a:t>Houston, D., </a:t>
            </a:r>
            <a:r>
              <a:rPr lang="en-US" dirty="0" err="1"/>
              <a:t>Ong</a:t>
            </a:r>
            <a:r>
              <a:rPr lang="en-US" dirty="0"/>
              <a:t>, P., Wu, J., &amp; </a:t>
            </a:r>
            <a:r>
              <a:rPr lang="en-US" dirty="0" err="1"/>
              <a:t>Winer</a:t>
            </a:r>
            <a:r>
              <a:rPr lang="en-US" dirty="0"/>
              <a:t>, A. (2006). Proximity of licensed child care facilities to near-roadway vehicle pollution. </a:t>
            </a:r>
            <a:r>
              <a:rPr lang="en-US" i="1" dirty="0"/>
              <a:t>American Journal of Public Health</a:t>
            </a:r>
            <a:r>
              <a:rPr lang="en-US" dirty="0"/>
              <a:t>, </a:t>
            </a:r>
            <a:r>
              <a:rPr lang="en-US" i="1" dirty="0"/>
              <a:t>96</a:t>
            </a:r>
            <a:r>
              <a:rPr lang="en-US" dirty="0"/>
              <a:t>(9), 1611–1617.</a:t>
            </a:r>
          </a:p>
          <a:p>
            <a:r>
              <a:rPr lang="en-US" dirty="0"/>
              <a:t>IRIS | Early Childhood Environments: Designing Effective Classrooms. (</a:t>
            </a:r>
            <a:r>
              <a:rPr lang="en-US" dirty="0" err="1"/>
              <a:t>n.d.</a:t>
            </a:r>
            <a:r>
              <a:rPr lang="en-US" dirty="0"/>
              <a:t>). Retrieved November 24, 2019, from https://iris.peabody.vanderbilt.edu/module/env/</a:t>
            </a:r>
          </a:p>
          <a:p>
            <a:r>
              <a:rPr lang="en-US" dirty="0"/>
              <a:t>Magnuson, K., &amp; Schindler, H. (2019). Supporting Children’s Early Development by Building Caregivers’ Capacities and Skills: A Theoretical Approach Informed by New Neuroscience Research. </a:t>
            </a:r>
            <a:r>
              <a:rPr lang="en-US" i="1" dirty="0"/>
              <a:t>Journal of Family Theory &amp; Review</a:t>
            </a:r>
            <a:r>
              <a:rPr lang="en-US" dirty="0"/>
              <a:t>, </a:t>
            </a:r>
            <a:r>
              <a:rPr lang="en-US" i="1" dirty="0"/>
              <a:t>11</a:t>
            </a:r>
            <a:r>
              <a:rPr lang="en-US" dirty="0"/>
              <a:t>(1), 59–78.</a:t>
            </a:r>
          </a:p>
          <a:p>
            <a:r>
              <a:rPr lang="en-US" dirty="0"/>
              <a:t>Perlman, M., Fletcher, B., </a:t>
            </a:r>
            <a:r>
              <a:rPr lang="en-US" dirty="0" err="1"/>
              <a:t>Falenchuk</a:t>
            </a:r>
            <a:r>
              <a:rPr lang="en-US" dirty="0"/>
              <a:t>, O., </a:t>
            </a:r>
            <a:r>
              <a:rPr lang="en-US" dirty="0" err="1"/>
              <a:t>Brunsek</a:t>
            </a:r>
            <a:r>
              <a:rPr lang="en-US" dirty="0"/>
              <a:t>, A., McMullen, E., &amp; Shah, P. S. (2017). Child-Staff ratios in early childhood education and care settings and child outcomes: A systematic review and meta-analysis. </a:t>
            </a:r>
            <a:r>
              <a:rPr lang="en-US" i="1" dirty="0" err="1"/>
              <a:t>PloS</a:t>
            </a:r>
            <a:r>
              <a:rPr lang="en-US" i="1" dirty="0"/>
              <a:t> One</a:t>
            </a:r>
            <a:r>
              <a:rPr lang="en-US" dirty="0"/>
              <a:t>, </a:t>
            </a:r>
            <a:r>
              <a:rPr lang="en-US" i="1" dirty="0"/>
              <a:t>12</a:t>
            </a:r>
            <a:r>
              <a:rPr lang="en-US" dirty="0"/>
              <a:t>(1), e0170256.</a:t>
            </a:r>
          </a:p>
          <a:p>
            <a:r>
              <a:rPr lang="en-US" dirty="0" err="1"/>
              <a:t>Rathmann</a:t>
            </a:r>
            <a:r>
              <a:rPr lang="en-US" dirty="0"/>
              <a:t>, K., </a:t>
            </a:r>
            <a:r>
              <a:rPr lang="en-US" dirty="0" err="1"/>
              <a:t>Herke</a:t>
            </a:r>
            <a:r>
              <a:rPr lang="en-US" dirty="0"/>
              <a:t>, M. G., </a:t>
            </a:r>
            <a:r>
              <a:rPr lang="en-US" dirty="0" err="1"/>
              <a:t>Hurrelmann</a:t>
            </a:r>
            <a:r>
              <a:rPr lang="en-US" dirty="0"/>
              <a:t>, K., &amp; Richter, M. (2018). Perceived class climate and school-aged children’s life satisfaction: The role of the learning environment in classrooms. </a:t>
            </a:r>
            <a:r>
              <a:rPr lang="en-US" i="1" dirty="0" err="1"/>
              <a:t>PloS</a:t>
            </a:r>
            <a:r>
              <a:rPr lang="en-US" i="1" dirty="0"/>
              <a:t> One</a:t>
            </a:r>
            <a:r>
              <a:rPr lang="en-US" dirty="0"/>
              <a:t>, </a:t>
            </a:r>
            <a:r>
              <a:rPr lang="en-US" i="1" dirty="0"/>
              <a:t>13</a:t>
            </a:r>
            <a:r>
              <a:rPr lang="en-US" dirty="0"/>
              <a:t>(2), e0189335.</a:t>
            </a:r>
          </a:p>
          <a:p>
            <a:r>
              <a:rPr lang="en-US" dirty="0"/>
              <a:t>Robson, K. (2016). </a:t>
            </a:r>
            <a:r>
              <a:rPr lang="en-US" i="1" dirty="0"/>
              <a:t>Children’s views of the learning environment: A study exploring the </a:t>
            </a:r>
            <a:r>
              <a:rPr lang="en-US" i="1" dirty="0" err="1"/>
              <a:t>reggio</a:t>
            </a:r>
            <a:r>
              <a:rPr lang="en-US" i="1" dirty="0"/>
              <a:t> </a:t>
            </a:r>
            <a:r>
              <a:rPr lang="en-US" i="1" dirty="0" err="1"/>
              <a:t>emilia</a:t>
            </a:r>
            <a:r>
              <a:rPr lang="en-US" i="1" dirty="0"/>
              <a:t> principle of the environment as the third teacher</a:t>
            </a:r>
            <a:r>
              <a:rPr lang="en-US" dirty="0"/>
              <a:t>.</a:t>
            </a:r>
          </a:p>
          <a:p>
            <a:r>
              <a:rPr lang="en-US" dirty="0" err="1"/>
              <a:t>Sheffler</a:t>
            </a:r>
            <a:r>
              <a:rPr lang="en-US" dirty="0"/>
              <a:t>, J. L. (2009). Creating a warm and inclusive classroom environment: Planning for all children to feel welcome. </a:t>
            </a:r>
            <a:r>
              <a:rPr lang="en-US" i="1" dirty="0"/>
              <a:t>Electronic Journal for Inclusive Education</a:t>
            </a:r>
            <a:r>
              <a:rPr lang="en-US" dirty="0"/>
              <a:t>, </a:t>
            </a:r>
            <a:r>
              <a:rPr lang="en-US" i="1" dirty="0"/>
              <a:t>2</a:t>
            </a:r>
            <a:r>
              <a:rPr lang="en-US" dirty="0"/>
              <a:t>(4), 4.</a:t>
            </a:r>
          </a:p>
          <a:p>
            <a:r>
              <a:rPr lang="en-US" dirty="0"/>
              <a:t>Workman, S., &amp; </a:t>
            </a:r>
            <a:r>
              <a:rPr lang="en-US" dirty="0" err="1"/>
              <a:t>Ullrich</a:t>
            </a:r>
            <a:r>
              <a:rPr lang="en-US" dirty="0"/>
              <a:t>, R. (2017, February 13). Quality 101: Identifying the Core Components of a High-Quality Early Childhood Program. Retrieved November 24, 2019, from Center for American Progress website: https://www.americanprogress.org/issues/early-childhood/reports/2017/02/13/414939/quality-101-identifying-the-core-components-of-a-high-quality-early-childhood-program/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96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1990</Words>
  <Application>Microsoft Office PowerPoint</Application>
  <PresentationFormat>On-screen Show (4:3)</PresentationFormat>
  <Paragraphs>100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Natural-Based Learning Environments for School-Age   </vt:lpstr>
      <vt:lpstr>Introduction </vt:lpstr>
      <vt:lpstr>Literature Review</vt:lpstr>
      <vt:lpstr>Challenges to Quality natural Environments for the School-Aged </vt:lpstr>
      <vt:lpstr>Environmental Factors That Meet the Needs of School-Age Children</vt:lpstr>
      <vt:lpstr>Comparison of Educators’ Views with Information from the Literature Review</vt:lpstr>
      <vt:lpstr>Supports/Changes Might Result in Improved Quality of natural-based learning environments </vt:lpstr>
      <vt:lpstr>Conclusions</vt:lpstr>
      <vt:lpstr>References 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Natural-Based Learning Environments for School-Age</dc:title>
  <dc:creator>ismail - [2010]</dc:creator>
  <cp:lastModifiedBy>ismail - [2010]</cp:lastModifiedBy>
  <cp:revision>6</cp:revision>
  <dcterms:created xsi:type="dcterms:W3CDTF">2019-11-24T22:57:53Z</dcterms:created>
  <dcterms:modified xsi:type="dcterms:W3CDTF">2019-11-24T23:29:58Z</dcterms:modified>
</cp:coreProperties>
</file>